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8" r:id="rId4"/>
    <p:sldId id="267" r:id="rId5"/>
    <p:sldId id="265" r:id="rId6"/>
    <p:sldId id="266" r:id="rId7"/>
    <p:sldId id="269" r:id="rId8"/>
    <p:sldId id="270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7400"/>
    <a:srgbClr val="E27000"/>
    <a:srgbClr val="E37200"/>
    <a:srgbClr val="F9AB00"/>
    <a:srgbClr val="7E8C4D"/>
    <a:srgbClr val="655F46"/>
    <a:srgbClr val="7D7F7C"/>
    <a:srgbClr val="FCD427"/>
    <a:srgbClr val="0267BC"/>
    <a:srgbClr val="493B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75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72D50-1A0A-4459-BAB0-55BE7DF3120D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97A9-723B-46C9-9BD3-A58EDACC79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461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515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0E56A-E203-9A4F-9AEC-89C3544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4901B-55CA-3DD9-0D9C-AC618FFD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26DAF-BE4A-D146-B291-CEFD3AB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2FFB-2D6D-9299-55B3-8B192B2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79414-4806-B926-820F-0B6C4FF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1455-4635-5A39-C632-7BFB4920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A0CDD3-8F9D-9B58-12A2-CF4F04E93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0A6F1-2DB2-91D2-6556-DD6A5824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05B55-9AEB-3A8D-C5CE-F1E18F8C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86C35-5319-5651-84C4-B7281C95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94816-A973-834E-BF0C-B7636B8E6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FF20FF-5533-92D6-CBC7-47B634A71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C48B0-F269-6981-C709-BB4A6F7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DBF04-DAD8-DD1C-3D1A-2466484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C849F-2B50-776A-7A0C-39E5752A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8AD7F-EF2A-221A-C2F8-6E2B234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F8AE7-88A8-025F-5914-2B4BEB6C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71C35-7389-5AB4-3573-A083A513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8F260C-CBD8-37EC-D0F9-68D03B56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FD62F-8AF5-44E7-0339-08D3F13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23A7584F-627B-6E7A-EC30-31EFD7B95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8680"/>
            <a:ext cx="12192000" cy="6459412"/>
          </a:xfrm>
          <a:custGeom>
            <a:avLst/>
            <a:gdLst>
              <a:gd name="connsiteX0" fmla="*/ 9143999 w 12192000"/>
              <a:gd name="connsiteY0" fmla="*/ 0 h 6459412"/>
              <a:gd name="connsiteX1" fmla="*/ 12192000 w 12192000"/>
              <a:gd name="connsiteY1" fmla="*/ 1526359 h 6459412"/>
              <a:gd name="connsiteX2" fmla="*/ 12192000 w 12192000"/>
              <a:gd name="connsiteY2" fmla="*/ 4937757 h 6459412"/>
              <a:gd name="connsiteX3" fmla="*/ 9144000 w 12192000"/>
              <a:gd name="connsiteY3" fmla="*/ 3411398 h 6459412"/>
              <a:gd name="connsiteX4" fmla="*/ 6096000 w 12192000"/>
              <a:gd name="connsiteY4" fmla="*/ 4937757 h 6459412"/>
              <a:gd name="connsiteX5" fmla="*/ 6096000 w 12192000"/>
              <a:gd name="connsiteY5" fmla="*/ 4933053 h 6459412"/>
              <a:gd name="connsiteX6" fmla="*/ 3048000 w 12192000"/>
              <a:gd name="connsiteY6" fmla="*/ 6459412 h 6459412"/>
              <a:gd name="connsiteX7" fmla="*/ 0 w 12192000"/>
              <a:gd name="connsiteY7" fmla="*/ 4933053 h 6459412"/>
              <a:gd name="connsiteX8" fmla="*/ 0 w 12192000"/>
              <a:gd name="connsiteY8" fmla="*/ 1521655 h 6459412"/>
              <a:gd name="connsiteX9" fmla="*/ 3048000 w 12192000"/>
              <a:gd name="connsiteY9" fmla="*/ 3048014 h 6459412"/>
              <a:gd name="connsiteX10" fmla="*/ 6096001 w 12192000"/>
              <a:gd name="connsiteY10" fmla="*/ 1521655 h 6459412"/>
              <a:gd name="connsiteX11" fmla="*/ 6096001 w 12192000"/>
              <a:gd name="connsiteY11" fmla="*/ 1526359 h 6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459412">
                <a:moveTo>
                  <a:pt x="9143999" y="0"/>
                </a:moveTo>
                <a:lnTo>
                  <a:pt x="12192000" y="1526359"/>
                </a:lnTo>
                <a:lnTo>
                  <a:pt x="12192000" y="4937757"/>
                </a:lnTo>
                <a:lnTo>
                  <a:pt x="9144000" y="3411398"/>
                </a:lnTo>
                <a:lnTo>
                  <a:pt x="6096000" y="4937757"/>
                </a:lnTo>
                <a:lnTo>
                  <a:pt x="6096000" y="4933053"/>
                </a:lnTo>
                <a:lnTo>
                  <a:pt x="3048000" y="6459412"/>
                </a:lnTo>
                <a:lnTo>
                  <a:pt x="0" y="4933053"/>
                </a:lnTo>
                <a:lnTo>
                  <a:pt x="0" y="1521655"/>
                </a:lnTo>
                <a:lnTo>
                  <a:pt x="3048000" y="3048014"/>
                </a:lnTo>
                <a:lnTo>
                  <a:pt x="6096001" y="1521655"/>
                </a:lnTo>
                <a:lnTo>
                  <a:pt x="6096001" y="1526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040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2B5D-7EEF-3B82-6CE9-6DB0C2A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8F857-24D2-329C-1DCA-18FE3003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6CFB5-091D-5562-96DB-F10F928A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D09C8-230A-DC79-95AC-C725E79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6751C-C230-FBDC-88CA-B19408E7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0453D-6E8A-5589-BFCB-315E0D8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6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4677-48D2-EC25-5DA8-26190BB5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4530D-E288-A7CB-AE91-68C2E9D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265E44-184A-6EA6-2E45-7136C295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7A50A-484D-9DD6-2F62-ED85B9E6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84C8-CF75-0DE6-D0C6-6EA2C5DB8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AC3FD5-CE91-BCB8-2D79-B3997B81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AE4EC1-E333-DED2-2CBE-A5697F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E29CC1-B72C-1701-293E-FCAA579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3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23F3F-326D-C37F-4CA3-0B78C5D8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11FAD1-F6DB-6C3C-2D17-E44E54EB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4F3211-7A36-8A04-55EC-01AC5760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7BB3A-35D1-CBF4-46AB-A2DA2BB1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46D16A69-3907-8AFA-EDD8-FA1FF59977E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4986"/>
            <a:ext cx="12192000" cy="3896464"/>
          </a:xfrm>
          <a:custGeom>
            <a:avLst/>
            <a:gdLst>
              <a:gd name="connsiteX0" fmla="*/ 0 w 12192000"/>
              <a:gd name="connsiteY0" fmla="*/ 409979 h 3896464"/>
              <a:gd name="connsiteX1" fmla="*/ 228746 w 12192000"/>
              <a:gd name="connsiteY1" fmla="*/ 467436 h 3896464"/>
              <a:gd name="connsiteX2" fmla="*/ 3168116 w 12192000"/>
              <a:gd name="connsiteY2" fmla="*/ 2146597 h 3896464"/>
              <a:gd name="connsiteX3" fmla="*/ 3732243 w 12192000"/>
              <a:gd name="connsiteY3" fmla="*/ 2796873 h 3896464"/>
              <a:gd name="connsiteX4" fmla="*/ 3732263 w 12192000"/>
              <a:gd name="connsiteY4" fmla="*/ 2796907 h 3896464"/>
              <a:gd name="connsiteX5" fmla="*/ 5463619 w 12192000"/>
              <a:gd name="connsiteY5" fmla="*/ 3885323 h 3896464"/>
              <a:gd name="connsiteX6" fmla="*/ 5551586 w 12192000"/>
              <a:gd name="connsiteY6" fmla="*/ 3896464 h 3896464"/>
              <a:gd name="connsiteX7" fmla="*/ 0 w 12192000"/>
              <a:gd name="connsiteY7" fmla="*/ 3896464 h 3896464"/>
              <a:gd name="connsiteX8" fmla="*/ 12192000 w 12192000"/>
              <a:gd name="connsiteY8" fmla="*/ 77938 h 3896464"/>
              <a:gd name="connsiteX9" fmla="*/ 12192000 w 12192000"/>
              <a:gd name="connsiteY9" fmla="*/ 3896464 h 3896464"/>
              <a:gd name="connsiteX10" fmla="*/ 6148965 w 12192000"/>
              <a:gd name="connsiteY10" fmla="*/ 3896464 h 3896464"/>
              <a:gd name="connsiteX11" fmla="*/ 6219743 w 12192000"/>
              <a:gd name="connsiteY11" fmla="*/ 3888167 h 3896464"/>
              <a:gd name="connsiteX12" fmla="*/ 8204859 w 12192000"/>
              <a:gd name="connsiteY12" fmla="*/ 2677886 h 3896464"/>
              <a:gd name="connsiteX13" fmla="*/ 11983303 w 12192000"/>
              <a:gd name="connsiteY13" fmla="*/ 137831 h 3896464"/>
              <a:gd name="connsiteX14" fmla="*/ 12192000 w 12192000"/>
              <a:gd name="connsiteY14" fmla="*/ 0 h 3896464"/>
              <a:gd name="connsiteX15" fmla="*/ 12192000 w 12192000"/>
              <a:gd name="connsiteY15" fmla="*/ 62282 h 3896464"/>
              <a:gd name="connsiteX16" fmla="*/ 11983303 w 12192000"/>
              <a:gd name="connsiteY16" fmla="*/ 116730 h 3896464"/>
              <a:gd name="connsiteX17" fmla="*/ 8204859 w 12192000"/>
              <a:gd name="connsiteY17" fmla="*/ 2425871 h 3896464"/>
              <a:gd name="connsiteX18" fmla="*/ 3732263 w 12192000"/>
              <a:gd name="connsiteY18" fmla="*/ 2534073 h 3896464"/>
              <a:gd name="connsiteX19" fmla="*/ 3732243 w 12192000"/>
              <a:gd name="connsiteY19" fmla="*/ 2534041 h 3896464"/>
              <a:gd name="connsiteX20" fmla="*/ 3168116 w 12192000"/>
              <a:gd name="connsiteY20" fmla="*/ 1942881 h 3896464"/>
              <a:gd name="connsiteX21" fmla="*/ 228746 w 12192000"/>
              <a:gd name="connsiteY21" fmla="*/ 416371 h 3896464"/>
              <a:gd name="connsiteX22" fmla="*/ 0 w 12192000"/>
              <a:gd name="connsiteY22" fmla="*/ 364137 h 3896464"/>
              <a:gd name="connsiteX23" fmla="*/ 0 w 12192000"/>
              <a:gd name="connsiteY23" fmla="*/ 283947 h 3896464"/>
              <a:gd name="connsiteX24" fmla="*/ 228746 w 12192000"/>
              <a:gd name="connsiteY24" fmla="*/ 333082 h 3896464"/>
              <a:gd name="connsiteX25" fmla="*/ 3168116 w 12192000"/>
              <a:gd name="connsiteY25" fmla="*/ 1769029 h 3896464"/>
              <a:gd name="connsiteX26" fmla="*/ 3732243 w 12192000"/>
              <a:gd name="connsiteY26" fmla="*/ 2325117 h 3896464"/>
              <a:gd name="connsiteX27" fmla="*/ 3732263 w 12192000"/>
              <a:gd name="connsiteY27" fmla="*/ 2325147 h 3896464"/>
              <a:gd name="connsiteX28" fmla="*/ 8204859 w 12192000"/>
              <a:gd name="connsiteY28" fmla="*/ 2223365 h 3896464"/>
              <a:gd name="connsiteX29" fmla="*/ 11983303 w 12192000"/>
              <a:gd name="connsiteY29" fmla="*/ 51218 h 38964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2192000" h="3896464">
                <a:moveTo>
                  <a:pt x="0" y="409979"/>
                </a:moveTo>
                <a:lnTo>
                  <a:pt x="228746" y="467436"/>
                </a:lnTo>
                <a:cubicBezTo>
                  <a:pt x="1399407" y="792854"/>
                  <a:pt x="2379198" y="1352574"/>
                  <a:pt x="3168116" y="2146597"/>
                </a:cubicBezTo>
                <a:lnTo>
                  <a:pt x="3732243" y="2796873"/>
                </a:lnTo>
                <a:lnTo>
                  <a:pt x="3732263" y="2796907"/>
                </a:lnTo>
                <a:cubicBezTo>
                  <a:pt x="4205419" y="3421222"/>
                  <a:pt x="4816838" y="3783114"/>
                  <a:pt x="5463619" y="3885323"/>
                </a:cubicBezTo>
                <a:lnTo>
                  <a:pt x="5551586" y="3896464"/>
                </a:lnTo>
                <a:lnTo>
                  <a:pt x="0" y="3896464"/>
                </a:lnTo>
                <a:close/>
                <a:moveTo>
                  <a:pt x="12192000" y="77938"/>
                </a:moveTo>
                <a:lnTo>
                  <a:pt x="12192000" y="3896464"/>
                </a:lnTo>
                <a:lnTo>
                  <a:pt x="6148965" y="3896464"/>
                </a:lnTo>
                <a:lnTo>
                  <a:pt x="6219743" y="3888167"/>
                </a:lnTo>
                <a:cubicBezTo>
                  <a:pt x="6929177" y="3783550"/>
                  <a:pt x="7633723" y="3378983"/>
                  <a:pt x="8204859" y="2677886"/>
                </a:cubicBezTo>
                <a:cubicBezTo>
                  <a:pt x="9189748" y="1468887"/>
                  <a:pt x="10449230" y="622201"/>
                  <a:pt x="11983303" y="137831"/>
                </a:cubicBezTo>
                <a:close/>
                <a:moveTo>
                  <a:pt x="12192000" y="0"/>
                </a:moveTo>
                <a:lnTo>
                  <a:pt x="12192000" y="62282"/>
                </a:lnTo>
                <a:lnTo>
                  <a:pt x="11983303" y="116730"/>
                </a:lnTo>
                <a:cubicBezTo>
                  <a:pt x="10449230" y="557067"/>
                  <a:pt x="9189748" y="1326781"/>
                  <a:pt x="8204859" y="2425871"/>
                </a:cubicBezTo>
                <a:cubicBezTo>
                  <a:pt x="6899404" y="3882697"/>
                  <a:pt x="4896955" y="3931140"/>
                  <a:pt x="3732263" y="2534073"/>
                </a:cubicBezTo>
                <a:lnTo>
                  <a:pt x="3732243" y="2534041"/>
                </a:lnTo>
                <a:lnTo>
                  <a:pt x="3168116" y="1942881"/>
                </a:lnTo>
                <a:cubicBezTo>
                  <a:pt x="2379198" y="1221043"/>
                  <a:pt x="1399407" y="712206"/>
                  <a:pt x="228746" y="416371"/>
                </a:cubicBezTo>
                <a:lnTo>
                  <a:pt x="0" y="364137"/>
                </a:lnTo>
                <a:lnTo>
                  <a:pt x="0" y="283947"/>
                </a:lnTo>
                <a:lnTo>
                  <a:pt x="228746" y="333082"/>
                </a:lnTo>
                <a:cubicBezTo>
                  <a:pt x="1399407" y="611366"/>
                  <a:pt x="2379198" y="1090015"/>
                  <a:pt x="3168116" y="1769029"/>
                </a:cubicBezTo>
                <a:lnTo>
                  <a:pt x="3732243" y="2325117"/>
                </a:lnTo>
                <a:lnTo>
                  <a:pt x="3732263" y="2325147"/>
                </a:lnTo>
                <a:cubicBezTo>
                  <a:pt x="4896955" y="3639331"/>
                  <a:pt x="6899404" y="3593762"/>
                  <a:pt x="8204859" y="2223365"/>
                </a:cubicBezTo>
                <a:cubicBezTo>
                  <a:pt x="9189748" y="1189480"/>
                  <a:pt x="10449230" y="465431"/>
                  <a:pt x="11983303" y="5121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71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3887-F13F-FE4E-18EE-65971D5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6DB0D-D76A-8DDB-80E1-78FB9657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08D42-46E4-EFB2-F2DD-08D6092EC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6B922B-E3FB-6CCF-5BC8-23C2CE8A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2F3A96-12A3-9D2A-D522-92AF5827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49C135-0C68-67A6-93C3-82D61205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9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9248-0351-96E2-D53C-29234AA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4E43A0-1C41-63A5-F10E-CB8D20C3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EE91D2-3105-59B6-6FA9-1335E89BF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AFBF60-3C36-A68F-AACF-0B5F875D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FDA0C-06A1-80E4-F52B-5FE1093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3821D1-EAAE-27D5-B465-14F8C8B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9FC76A-AB4C-76AF-4BBF-01E3DB7E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97DAF-79DD-0C9D-9D86-41E10639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0C3E8-39E8-C1F0-4734-CE49C9EE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8E0B-0F17-419E-81C1-B22578DD5703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54089E-197B-D794-4791-EB6A8E87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9455A-EFAE-38D1-7484-938816F49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0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ABA5D60-988B-3A57-C0D8-826FB4923634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gradFill flip="none" rotWithShape="1">
            <a:gsLst>
              <a:gs pos="27000">
                <a:srgbClr val="FFC000">
                  <a:shade val="30000"/>
                  <a:satMod val="115000"/>
                </a:srgbClr>
              </a:gs>
              <a:gs pos="61000">
                <a:srgbClr val="FFC000">
                  <a:shade val="67500"/>
                  <a:satMod val="115000"/>
                </a:srgbClr>
              </a:gs>
              <a:gs pos="94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5967116-32C1-11D1-14B0-EA3C535E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74" r="6657" b="11774"/>
          <a:stretch/>
        </p:blipFill>
        <p:spPr>
          <a:xfrm>
            <a:off x="0" y="0"/>
            <a:ext cx="12192000" cy="6459412"/>
          </a:xfr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790B5A-C187-4B9B-41E2-F89CB2F255C2}"/>
              </a:ext>
            </a:extLst>
          </p:cNvPr>
          <p:cNvSpPr/>
          <p:nvPr/>
        </p:nvSpPr>
        <p:spPr>
          <a:xfrm rot="16200000" flipV="1">
            <a:off x="2866296" y="-2866294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5320AA-BF91-7A55-3836-D2ED7A283E4C}"/>
              </a:ext>
            </a:extLst>
          </p:cNvPr>
          <p:cNvSpPr txBox="1"/>
          <p:nvPr/>
        </p:nvSpPr>
        <p:spPr>
          <a:xfrm>
            <a:off x="133350" y="2914650"/>
            <a:ext cx="6407523" cy="156966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PRONTUÁRIO ELETRÔNICO</a:t>
            </a:r>
          </a:p>
          <a:p>
            <a:r>
              <a:rPr lang="pt-BR" sz="3600" dirty="0">
                <a:solidFill>
                  <a:srgbClr val="FFFF00"/>
                </a:solidFill>
              </a:rPr>
              <a:t>Cirurgiões-dentistas de Granja-</a:t>
            </a:r>
            <a:r>
              <a:rPr lang="pt-BR" sz="3600" dirty="0" err="1">
                <a:solidFill>
                  <a:srgbClr val="FFFF00"/>
                </a:solidFill>
              </a:rPr>
              <a:t>Ce</a:t>
            </a:r>
            <a:endParaRPr lang="pt-BR" sz="3600" dirty="0">
              <a:solidFill>
                <a:srgbClr val="FFFF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BBC7C-883D-BA63-67C2-E0DE21280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1513374" y="870566"/>
            <a:ext cx="1344126" cy="1412391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FD791E9-02CA-F0C3-BE79-7F36A59F9342}"/>
              </a:ext>
            </a:extLst>
          </p:cNvPr>
          <p:cNvSpPr txBox="1"/>
          <p:nvPr/>
        </p:nvSpPr>
        <p:spPr>
          <a:xfrm>
            <a:off x="2981801" y="1417800"/>
            <a:ext cx="20945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ASSESSOR TÉCNICO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APS- GRANJA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D57A1F-7D15-5B4C-8973-9B3A17726363}"/>
              </a:ext>
            </a:extLst>
          </p:cNvPr>
          <p:cNvSpPr txBox="1"/>
          <p:nvPr/>
        </p:nvSpPr>
        <p:spPr>
          <a:xfrm>
            <a:off x="8470527" y="4935918"/>
            <a:ext cx="1425390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pic>
        <p:nvPicPr>
          <p:cNvPr id="12" name="Gráfico 11" descr="Dente">
            <a:extLst>
              <a:ext uri="{FF2B5EF4-FFF2-40B4-BE49-F238E27FC236}">
                <a16:creationId xmlns:a16="http://schemas.microsoft.com/office/drawing/2014/main" id="{EC605694-E47A-5F41-8144-4D9CE573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22" y="4270038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96369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NASF: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493710" y="3964429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6910807" y="3972416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5111282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3241917"/>
                <a:ext cx="3709912" cy="1064861"/>
                <a:chOff x="71949" y="2792741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2792741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2921575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MARÇO - 2023</a:t>
                </a:r>
              </a:p>
            </p:txBody>
          </p: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AB30EE01-E713-8509-54D7-FF1B27F8D29B}"/>
                  </a:ext>
                </a:extLst>
              </p:cNvPr>
              <p:cNvGrpSpPr/>
              <p:nvPr/>
            </p:nvGrpSpPr>
            <p:grpSpPr>
              <a:xfrm>
                <a:off x="116033" y="4551570"/>
                <a:ext cx="3499203" cy="1007442"/>
                <a:chOff x="116033" y="4551570"/>
                <a:chExt cx="3499203" cy="1007442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0C3E23E-0D4F-0F2E-69ED-680806B0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7" r="7097" b="8500"/>
                <a:stretch>
                  <a:fillRect/>
                </a:stretch>
              </p:blipFill>
              <p:spPr>
                <a:xfrm>
                  <a:off x="116033" y="4551570"/>
                  <a:ext cx="958749" cy="1007442"/>
                </a:xfrm>
                <a:custGeom>
                  <a:avLst/>
                  <a:gdLst>
                    <a:gd name="connsiteX0" fmla="*/ 1266825 w 2533650"/>
                    <a:gd name="connsiteY0" fmla="*/ 0 h 2662328"/>
                    <a:gd name="connsiteX1" fmla="*/ 2533650 w 2533650"/>
                    <a:gd name="connsiteY1" fmla="*/ 1331164 h 2662328"/>
                    <a:gd name="connsiteX2" fmla="*/ 1266825 w 2533650"/>
                    <a:gd name="connsiteY2" fmla="*/ 2662328 h 2662328"/>
                    <a:gd name="connsiteX3" fmla="*/ 0 w 2533650"/>
                    <a:gd name="connsiteY3" fmla="*/ 1331164 h 2662328"/>
                    <a:gd name="connsiteX4" fmla="*/ 1266825 w 2533650"/>
                    <a:gd name="connsiteY4" fmla="*/ 0 h 266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3650" h="2662328">
                      <a:moveTo>
                        <a:pt x="1266825" y="0"/>
                      </a:moveTo>
                      <a:cubicBezTo>
                        <a:pt x="1966473" y="0"/>
                        <a:pt x="2533650" y="595982"/>
                        <a:pt x="2533650" y="1331164"/>
                      </a:cubicBezTo>
                      <a:cubicBezTo>
                        <a:pt x="2533650" y="2066346"/>
                        <a:pt x="1966473" y="2662328"/>
                        <a:pt x="1266825" y="2662328"/>
                      </a:cubicBezTo>
                      <a:cubicBezTo>
                        <a:pt x="567177" y="2662328"/>
                        <a:pt x="0" y="2066346"/>
                        <a:pt x="0" y="1331164"/>
                      </a:cubicBezTo>
                      <a:cubicBezTo>
                        <a:pt x="0" y="595982"/>
                        <a:pt x="567177" y="0"/>
                        <a:pt x="1266825" y="0"/>
                      </a:cubicBezTo>
                      <a:close/>
                    </a:path>
                  </a:pathLst>
                </a:custGeom>
                <a:ln w="38100"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</p:pic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E9883CF2-866E-D2C4-2313-2B4B19DE6030}"/>
                    </a:ext>
                  </a:extLst>
                </p:cNvPr>
                <p:cNvSpPr txBox="1"/>
                <p:nvPr/>
              </p:nvSpPr>
              <p:spPr>
                <a:xfrm>
                  <a:off x="978828" y="4726203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MÁRCIO C. FONTENELE 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ENFERMEIRO</a:t>
                  </a:r>
                </a:p>
              </p:txBody>
            </p:sp>
          </p:grp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DESVENDANDO OS SEGREDOS DOS INDICADORES DE DESEMPENHO DA ATENÇÃO PRIMÁRIA À SAÚDE: </a:t>
            </a:r>
          </a:p>
          <a:p>
            <a:r>
              <a:rPr lang="pt-BR" sz="2400" dirty="0">
                <a:solidFill>
                  <a:srgbClr val="FFFF00"/>
                </a:solidFill>
              </a:rPr>
              <a:t>Como alcançá-los com sucesso</a:t>
            </a:r>
          </a:p>
        </p:txBody>
      </p:sp>
    </p:spTree>
    <p:extLst>
      <p:ext uri="{BB962C8B-B14F-4D97-AF65-F5344CB8AC3E}">
        <p14:creationId xmlns:p14="http://schemas.microsoft.com/office/powerpoint/2010/main" val="56633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1897992"/>
                <a:ext cx="3709912" cy="1064861"/>
                <a:chOff x="71949" y="1448816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1448816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1699832"/>
                  <a:ext cx="2636408" cy="62369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MAIO - 2023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9883CF2-866E-D2C4-2313-2B4B19DE6030}"/>
                  </a:ext>
                </a:extLst>
              </p:cNvPr>
              <p:cNvSpPr txBox="1"/>
              <p:nvPr/>
            </p:nvSpPr>
            <p:spPr>
              <a:xfrm>
                <a:off x="978828" y="3355127"/>
                <a:ext cx="2636408" cy="62369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MARCOS A. DA S. FERREIRA </a:t>
                </a:r>
              </a:p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ASSESSOR</a:t>
                </a:r>
              </a:p>
            </p:txBody>
          </p: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AUDIÊNCIA PÚBLICA: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Prestação de Contas da Saúde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1º Quadrimestre/2023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156FE0-A724-CB3B-955D-1CFF4B55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1897" r="34281" b="46873"/>
          <a:stretch/>
        </p:blipFill>
        <p:spPr>
          <a:xfrm>
            <a:off x="70910" y="3135960"/>
            <a:ext cx="1026647" cy="1103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516AA85-B889-65FC-3655-78BF444042A7}"/>
              </a:ext>
            </a:extLst>
          </p:cNvPr>
          <p:cNvGrpSpPr/>
          <p:nvPr/>
        </p:nvGrpSpPr>
        <p:grpSpPr>
          <a:xfrm>
            <a:off x="50554" y="4545879"/>
            <a:ext cx="3456864" cy="850005"/>
            <a:chOff x="7748543" y="3451774"/>
            <a:chExt cx="3456864" cy="8500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70B560B0-503F-85C5-A99B-D1D5B1BFCF04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390E03C7-AA7A-8522-1D3D-5836054AC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CA37231-F575-F2E4-A5F3-6C8C64B9AF1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C08A990-A7A1-0E85-9361-623AD5720928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C3532BA-FAF4-46C3-173B-8778C8C9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23B727D-C9A5-0B42-B38A-A6951CFD845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9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>
            <a:extLst>
              <a:ext uri="{FF2B5EF4-FFF2-40B4-BE49-F238E27FC236}">
                <a16:creationId xmlns:a16="http://schemas.microsoft.com/office/drawing/2014/main" id="{EF878EDF-1FFF-5C78-EF61-D8B7E789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5"/>
          <a:stretch/>
        </p:blipFill>
        <p:spPr>
          <a:xfrm>
            <a:off x="31084" y="0"/>
            <a:ext cx="12191998" cy="6858000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7FA891CE-5876-7653-6B18-51A817DBE934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custGeom>
            <a:avLst/>
            <a:gdLst>
              <a:gd name="connsiteX0" fmla="*/ 2070417 w 12191998"/>
              <a:gd name="connsiteY0" fmla="*/ 2134658 h 6858000"/>
              <a:gd name="connsiteX1" fmla="*/ 263248 w 12191998"/>
              <a:gd name="connsiteY1" fmla="*/ 6677660 h 6858000"/>
              <a:gd name="connsiteX2" fmla="*/ 1628443 w 12191998"/>
              <a:gd name="connsiteY2" fmla="*/ 6677660 h 6858000"/>
              <a:gd name="connsiteX3" fmla="*/ 3435612 w 12191998"/>
              <a:gd name="connsiteY3" fmla="*/ 2134658 h 6858000"/>
              <a:gd name="connsiteX4" fmla="*/ 8008939 w 12191998"/>
              <a:gd name="connsiteY4" fmla="*/ 374650 h 6858000"/>
              <a:gd name="connsiteX5" fmla="*/ 6410624 w 12191998"/>
              <a:gd name="connsiteY5" fmla="*/ 4667250 h 6858000"/>
              <a:gd name="connsiteX6" fmla="*/ 7618044 w 12191998"/>
              <a:gd name="connsiteY6" fmla="*/ 4667250 h 6858000"/>
              <a:gd name="connsiteX7" fmla="*/ 9216359 w 12191998"/>
              <a:gd name="connsiteY7" fmla="*/ 374650 h 6858000"/>
              <a:gd name="connsiteX8" fmla="*/ 5194426 w 12191998"/>
              <a:gd name="connsiteY8" fmla="*/ 209550 h 6858000"/>
              <a:gd name="connsiteX9" fmla="*/ 2793644 w 12191998"/>
              <a:gd name="connsiteY9" fmla="*/ 6648450 h 6858000"/>
              <a:gd name="connsiteX10" fmla="*/ 4607273 w 12191998"/>
              <a:gd name="connsiteY10" fmla="*/ 6648450 h 6858000"/>
              <a:gd name="connsiteX11" fmla="*/ 7008056 w 12191998"/>
              <a:gd name="connsiteY11" fmla="*/ 209550 h 6858000"/>
              <a:gd name="connsiteX12" fmla="*/ 0 w 12191998"/>
              <a:gd name="connsiteY12" fmla="*/ 0 h 6858000"/>
              <a:gd name="connsiteX13" fmla="*/ 12191998 w 12191998"/>
              <a:gd name="connsiteY13" fmla="*/ 0 h 6858000"/>
              <a:gd name="connsiteX14" fmla="*/ 12191998 w 12191998"/>
              <a:gd name="connsiteY14" fmla="*/ 6858000 h 6858000"/>
              <a:gd name="connsiteX15" fmla="*/ 0 w 121919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6858000">
                <a:moveTo>
                  <a:pt x="2070417" y="2134658"/>
                </a:moveTo>
                <a:lnTo>
                  <a:pt x="263248" y="6677660"/>
                </a:lnTo>
                <a:lnTo>
                  <a:pt x="1628443" y="6677660"/>
                </a:lnTo>
                <a:lnTo>
                  <a:pt x="3435612" y="2134658"/>
                </a:lnTo>
                <a:close/>
                <a:moveTo>
                  <a:pt x="8008939" y="374650"/>
                </a:moveTo>
                <a:lnTo>
                  <a:pt x="6410624" y="4667250"/>
                </a:lnTo>
                <a:lnTo>
                  <a:pt x="7618044" y="4667250"/>
                </a:lnTo>
                <a:lnTo>
                  <a:pt x="9216359" y="374650"/>
                </a:lnTo>
                <a:close/>
                <a:moveTo>
                  <a:pt x="5194426" y="209550"/>
                </a:moveTo>
                <a:lnTo>
                  <a:pt x="2793644" y="6648450"/>
                </a:lnTo>
                <a:lnTo>
                  <a:pt x="4607273" y="6648450"/>
                </a:lnTo>
                <a:lnTo>
                  <a:pt x="7008056" y="2095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7BC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B61716B-3CDC-C518-A9FC-211CEB4D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64" y="5970232"/>
            <a:ext cx="1637595" cy="687525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763BC3-11FB-BCAC-0646-D7072E4A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955724"/>
            <a:ext cx="1666910" cy="6684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87B0BD8-85D5-B42C-F390-23CC3C7D4960}"/>
              </a:ext>
            </a:extLst>
          </p:cNvPr>
          <p:cNvSpPr txBox="1"/>
          <p:nvPr/>
        </p:nvSpPr>
        <p:spPr>
          <a:xfrm>
            <a:off x="8534400" y="2128993"/>
            <a:ext cx="3657599" cy="23083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CD427"/>
                </a:solidFill>
                <a:latin typeface="Bahnschrift SemiBold Condensed" panose="020B0502040204020203" pitchFamily="34" charset="0"/>
              </a:rPr>
              <a:t>Programa Saúde na Escola - Ciclo 2023/2024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576FDA05-9410-3165-3C99-D3F4B839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3106" y="19997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FE583D8-D758-DBFC-E3FF-E54506CD21F0}"/>
              </a:ext>
            </a:extLst>
          </p:cNvPr>
          <p:cNvSpPr txBox="1"/>
          <p:nvPr/>
        </p:nvSpPr>
        <p:spPr>
          <a:xfrm>
            <a:off x="9024469" y="892593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C36634-712F-9934-ED61-716608688066}"/>
              </a:ext>
            </a:extLst>
          </p:cNvPr>
          <p:cNvSpPr txBox="1"/>
          <p:nvPr/>
        </p:nvSpPr>
        <p:spPr>
          <a:xfrm>
            <a:off x="233600" y="1097942"/>
            <a:ext cx="4049142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Assessor da SMS/Granja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F7DDBD7-5DE1-BEE8-A908-5364B6F8A6C5}"/>
              </a:ext>
            </a:extLst>
          </p:cNvPr>
          <p:cNvGrpSpPr/>
          <p:nvPr/>
        </p:nvGrpSpPr>
        <p:grpSpPr>
          <a:xfrm>
            <a:off x="5732252" y="4979294"/>
            <a:ext cx="3456864" cy="850005"/>
            <a:chOff x="7748543" y="3451774"/>
            <a:chExt cx="3456864" cy="850005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22D3C4EB-C9A4-E7A1-8DA5-7C0B024EC826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426EF1A1-E78D-213F-D772-ED1B0F524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39A8A74-B9D3-D601-1BE0-247FDF824F0A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56745D-703D-048A-4D44-39DF09CC995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FE73562-1852-5FC2-753C-62D4B854E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393E258-26E7-8C8B-B72B-3F965CF15DA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C8C358D-02E4-1803-568D-C518451F58F9}"/>
              </a:ext>
            </a:extLst>
          </p:cNvPr>
          <p:cNvGrpSpPr/>
          <p:nvPr/>
        </p:nvGrpSpPr>
        <p:grpSpPr>
          <a:xfrm>
            <a:off x="8168932" y="5911247"/>
            <a:ext cx="1666910" cy="636287"/>
            <a:chOff x="8588032" y="5213411"/>
            <a:chExt cx="1992520" cy="78167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4EEC8445-5A17-077A-BC42-E37D68477053}"/>
                </a:ext>
              </a:extLst>
            </p:cNvPr>
            <p:cNvSpPr/>
            <p:nvPr/>
          </p:nvSpPr>
          <p:spPr>
            <a:xfrm>
              <a:off x="8588032" y="5238263"/>
              <a:ext cx="1992520" cy="737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CF17B7D0-56A0-9733-F79A-7F5C3A1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223" y="5213411"/>
              <a:ext cx="1986137" cy="78167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FA2F10D-79EA-06F3-A6A0-3C6E5EC95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735361" y="125431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11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3030B-47AC-AB26-6AE5-87410F8F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15469" b="9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9E3D45-038F-25CF-32BF-539852DA0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7D7E6D-E28C-29BA-8664-0E428C09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71350" b="56919"/>
          <a:stretch/>
        </p:blipFill>
        <p:spPr>
          <a:xfrm>
            <a:off x="1" y="1"/>
            <a:ext cx="2502327" cy="2261577"/>
          </a:xfrm>
          <a:custGeom>
            <a:avLst/>
            <a:gdLst>
              <a:gd name="connsiteX0" fmla="*/ 0 w 2502327"/>
              <a:gd name="connsiteY0" fmla="*/ 0 h 2261577"/>
              <a:gd name="connsiteX1" fmla="*/ 2186349 w 2502327"/>
              <a:gd name="connsiteY1" fmla="*/ 0 h 2261577"/>
              <a:gd name="connsiteX2" fmla="*/ 2451614 w 2502327"/>
              <a:gd name="connsiteY2" fmla="*/ 476297 h 2261577"/>
              <a:gd name="connsiteX3" fmla="*/ 2296474 w 2502327"/>
              <a:gd name="connsiteY3" fmla="*/ 1021453 h 2261577"/>
              <a:gd name="connsiteX4" fmla="*/ 156751 w 2502327"/>
              <a:gd name="connsiteY4" fmla="*/ 2213131 h 2261577"/>
              <a:gd name="connsiteX5" fmla="*/ 5133 w 2502327"/>
              <a:gd name="connsiteY5" fmla="*/ 2261521 h 2261577"/>
              <a:gd name="connsiteX6" fmla="*/ 0 w 2502327"/>
              <a:gd name="connsiteY6" fmla="*/ 2261577 h 2261577"/>
              <a:gd name="connsiteX7" fmla="*/ 0 w 2502327"/>
              <a:gd name="connsiteY7" fmla="*/ 0 h 226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2327" h="2261577">
                <a:moveTo>
                  <a:pt x="0" y="0"/>
                </a:moveTo>
                <a:lnTo>
                  <a:pt x="2186349" y="0"/>
                </a:lnTo>
                <a:lnTo>
                  <a:pt x="2451614" y="476297"/>
                </a:lnTo>
                <a:cubicBezTo>
                  <a:pt x="2559314" y="669679"/>
                  <a:pt x="2489856" y="913753"/>
                  <a:pt x="2296474" y="1021453"/>
                </a:cubicBezTo>
                <a:lnTo>
                  <a:pt x="156751" y="2213131"/>
                </a:lnTo>
                <a:cubicBezTo>
                  <a:pt x="108406" y="2240056"/>
                  <a:pt x="56892" y="2255909"/>
                  <a:pt x="5133" y="2261521"/>
                </a:cubicBezTo>
                <a:lnTo>
                  <a:pt x="0" y="22615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AFE8BD-BAFC-ED60-8166-3691B28D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6" t="19986" r="43879" b="55666"/>
          <a:stretch/>
        </p:blipFill>
        <p:spPr>
          <a:xfrm>
            <a:off x="3573247" y="0"/>
            <a:ext cx="3692516" cy="2384262"/>
          </a:xfrm>
          <a:custGeom>
            <a:avLst/>
            <a:gdLst>
              <a:gd name="connsiteX0" fmla="*/ 165608 w 3692516"/>
              <a:gd name="connsiteY0" fmla="*/ 0 h 2384262"/>
              <a:gd name="connsiteX1" fmla="*/ 3010602 w 3692516"/>
              <a:gd name="connsiteY1" fmla="*/ 0 h 2384262"/>
              <a:gd name="connsiteX2" fmla="*/ 3561122 w 3692516"/>
              <a:gd name="connsiteY2" fmla="*/ 499789 h 2384262"/>
              <a:gd name="connsiteX3" fmla="*/ 3588467 w 3692516"/>
              <a:gd name="connsiteY3" fmla="*/ 1065930 h 2384262"/>
              <a:gd name="connsiteX4" fmla="*/ 2510908 w 3692516"/>
              <a:gd name="connsiteY4" fmla="*/ 2252868 h 2384262"/>
              <a:gd name="connsiteX5" fmla="*/ 1944767 w 3692516"/>
              <a:gd name="connsiteY5" fmla="*/ 2280213 h 2384262"/>
              <a:gd name="connsiteX6" fmla="*/ 131395 w 3692516"/>
              <a:gd name="connsiteY6" fmla="*/ 633947 h 2384262"/>
              <a:gd name="connsiteX7" fmla="*/ 104050 w 3692516"/>
              <a:gd name="connsiteY7" fmla="*/ 67806 h 2384262"/>
              <a:gd name="connsiteX8" fmla="*/ 165608 w 3692516"/>
              <a:gd name="connsiteY8" fmla="*/ 0 h 23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516" h="2384262">
                <a:moveTo>
                  <a:pt x="165608" y="0"/>
                </a:moveTo>
                <a:lnTo>
                  <a:pt x="3010602" y="0"/>
                </a:lnTo>
                <a:lnTo>
                  <a:pt x="3561122" y="499789"/>
                </a:lnTo>
                <a:cubicBezTo>
                  <a:pt x="3725009" y="648573"/>
                  <a:pt x="3737252" y="902043"/>
                  <a:pt x="3588467" y="1065930"/>
                </a:cubicBezTo>
                <a:lnTo>
                  <a:pt x="2510908" y="2252868"/>
                </a:lnTo>
                <a:cubicBezTo>
                  <a:pt x="2362123" y="2416755"/>
                  <a:pt x="2108654" y="2428998"/>
                  <a:pt x="1944767" y="2280213"/>
                </a:cubicBezTo>
                <a:lnTo>
                  <a:pt x="131395" y="633947"/>
                </a:lnTo>
                <a:cubicBezTo>
                  <a:pt x="-32492" y="485163"/>
                  <a:pt x="-44735" y="231693"/>
                  <a:pt x="104050" y="67806"/>
                </a:cubicBezTo>
                <a:lnTo>
                  <a:pt x="165608" y="0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1EC0B7-5C6C-736C-C45E-5ED1D4C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6327" r="56558" b="25155"/>
          <a:stretch/>
        </p:blipFill>
        <p:spPr>
          <a:xfrm>
            <a:off x="654248" y="1600224"/>
            <a:ext cx="4413052" cy="3771876"/>
          </a:xfrm>
          <a:custGeom>
            <a:avLst/>
            <a:gdLst>
              <a:gd name="connsiteX0" fmla="*/ 2206526 w 4413052"/>
              <a:gd name="connsiteY0" fmla="*/ 0 h 3771876"/>
              <a:gd name="connsiteX1" fmla="*/ 4413052 w 4413052"/>
              <a:gd name="connsiteY1" fmla="*/ 1885938 h 3771876"/>
              <a:gd name="connsiteX2" fmla="*/ 2206526 w 4413052"/>
              <a:gd name="connsiteY2" fmla="*/ 3771876 h 3771876"/>
              <a:gd name="connsiteX3" fmla="*/ 0 w 4413052"/>
              <a:gd name="connsiteY3" fmla="*/ 1885938 h 3771876"/>
              <a:gd name="connsiteX4" fmla="*/ 2206526 w 4413052"/>
              <a:gd name="connsiteY4" fmla="*/ 0 h 37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052" h="3771876">
                <a:moveTo>
                  <a:pt x="2206526" y="0"/>
                </a:moveTo>
                <a:cubicBezTo>
                  <a:pt x="3425157" y="0"/>
                  <a:pt x="4413052" y="844363"/>
                  <a:pt x="4413052" y="1885938"/>
                </a:cubicBezTo>
                <a:cubicBezTo>
                  <a:pt x="4413052" y="2927513"/>
                  <a:pt x="3425157" y="3771876"/>
                  <a:pt x="2206526" y="3771876"/>
                </a:cubicBezTo>
                <a:cubicBezTo>
                  <a:pt x="987895" y="3771876"/>
                  <a:pt x="0" y="2927513"/>
                  <a:pt x="0" y="1885938"/>
                </a:cubicBezTo>
                <a:cubicBezTo>
                  <a:pt x="0" y="844363"/>
                  <a:pt x="987895" y="0"/>
                  <a:pt x="2206526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25EADB-E4DE-3918-A19C-9ABA1D2C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9" t="65654" r="42780" b="9981"/>
          <a:stretch/>
        </p:blipFill>
        <p:spPr>
          <a:xfrm>
            <a:off x="3747082" y="4472092"/>
            <a:ext cx="3709218" cy="2385909"/>
          </a:xfrm>
          <a:custGeom>
            <a:avLst/>
            <a:gdLst>
              <a:gd name="connsiteX0" fmla="*/ 2317550 w 3709218"/>
              <a:gd name="connsiteY0" fmla="*/ 1637 h 2385909"/>
              <a:gd name="connsiteX1" fmla="*/ 2589235 w 3709218"/>
              <a:gd name="connsiteY1" fmla="*/ 144056 h 2385909"/>
              <a:gd name="connsiteX2" fmla="*/ 3616177 w 3709218"/>
              <a:gd name="connsiteY2" fmla="*/ 1375048 h 2385909"/>
              <a:gd name="connsiteX3" fmla="*/ 3565163 w 3709218"/>
              <a:gd name="connsiteY3" fmla="*/ 1939549 h 2385909"/>
              <a:gd name="connsiteX4" fmla="*/ 3030113 w 3709218"/>
              <a:gd name="connsiteY4" fmla="*/ 2385909 h 2385909"/>
              <a:gd name="connsiteX5" fmla="*/ 226046 w 3709218"/>
              <a:gd name="connsiteY5" fmla="*/ 2385909 h 2385909"/>
              <a:gd name="connsiteX6" fmla="*/ 93042 w 3709218"/>
              <a:gd name="connsiteY6" fmla="*/ 2226478 h 2385909"/>
              <a:gd name="connsiteX7" fmla="*/ 144056 w 3709218"/>
              <a:gd name="connsiteY7" fmla="*/ 1661977 h 2385909"/>
              <a:gd name="connsiteX8" fmla="*/ 2024734 w 3709218"/>
              <a:gd name="connsiteY8" fmla="*/ 93042 h 2385909"/>
              <a:gd name="connsiteX9" fmla="*/ 2317550 w 3709218"/>
              <a:gd name="connsiteY9" fmla="*/ 1637 h 238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9218" h="2385909">
                <a:moveTo>
                  <a:pt x="2317550" y="1637"/>
                </a:moveTo>
                <a:cubicBezTo>
                  <a:pt x="2419704" y="10869"/>
                  <a:pt x="2518337" y="59071"/>
                  <a:pt x="2589235" y="144056"/>
                </a:cubicBezTo>
                <a:lnTo>
                  <a:pt x="3616177" y="1375048"/>
                </a:lnTo>
                <a:cubicBezTo>
                  <a:pt x="3757973" y="1545018"/>
                  <a:pt x="3735133" y="1797754"/>
                  <a:pt x="3565163" y="1939549"/>
                </a:cubicBezTo>
                <a:lnTo>
                  <a:pt x="3030113" y="2385909"/>
                </a:lnTo>
                <a:lnTo>
                  <a:pt x="226046" y="2385909"/>
                </a:lnTo>
                <a:lnTo>
                  <a:pt x="93042" y="2226478"/>
                </a:lnTo>
                <a:cubicBezTo>
                  <a:pt x="-48754" y="2056508"/>
                  <a:pt x="-25914" y="1803773"/>
                  <a:pt x="144056" y="1661977"/>
                </a:cubicBezTo>
                <a:lnTo>
                  <a:pt x="2024734" y="93042"/>
                </a:lnTo>
                <a:cubicBezTo>
                  <a:pt x="2109719" y="22144"/>
                  <a:pt x="2215395" y="-7595"/>
                  <a:pt x="2317550" y="1637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C3A86C-892C-293A-FDDE-6231DABA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67439" r="71263" b="9981"/>
          <a:stretch/>
        </p:blipFill>
        <p:spPr>
          <a:xfrm>
            <a:off x="0" y="4646814"/>
            <a:ext cx="2517436" cy="2211186"/>
          </a:xfrm>
          <a:custGeom>
            <a:avLst/>
            <a:gdLst>
              <a:gd name="connsiteX0" fmla="*/ 37185 w 2517436"/>
              <a:gd name="connsiteY0" fmla="*/ 168 h 2211186"/>
              <a:gd name="connsiteX1" fmla="*/ 263077 w 2517436"/>
              <a:gd name="connsiteY1" fmla="*/ 62397 h 2211186"/>
              <a:gd name="connsiteX2" fmla="*/ 2331276 w 2517436"/>
              <a:gd name="connsiteY2" fmla="*/ 1374289 h 2211186"/>
              <a:gd name="connsiteX3" fmla="*/ 2455040 w 2517436"/>
              <a:gd name="connsiteY3" fmla="*/ 1927413 h 2211186"/>
              <a:gd name="connsiteX4" fmla="*/ 2275038 w 2517436"/>
              <a:gd name="connsiteY4" fmla="*/ 2211186 h 2211186"/>
              <a:gd name="connsiteX5" fmla="*/ 0 w 2517436"/>
              <a:gd name="connsiteY5" fmla="*/ 2211186 h 2211186"/>
              <a:gd name="connsiteX6" fmla="*/ 0 w 2517436"/>
              <a:gd name="connsiteY6" fmla="*/ 4825 h 2211186"/>
              <a:gd name="connsiteX7" fmla="*/ 37185 w 2517436"/>
              <a:gd name="connsiteY7" fmla="*/ 168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7436" h="2211186">
                <a:moveTo>
                  <a:pt x="37185" y="168"/>
                </a:moveTo>
                <a:cubicBezTo>
                  <a:pt x="114349" y="-2061"/>
                  <a:pt x="192983" y="17936"/>
                  <a:pt x="263077" y="62397"/>
                </a:cubicBezTo>
                <a:lnTo>
                  <a:pt x="2331276" y="1374289"/>
                </a:lnTo>
                <a:cubicBezTo>
                  <a:pt x="2518194" y="1492854"/>
                  <a:pt x="2573605" y="1740495"/>
                  <a:pt x="2455040" y="1927413"/>
                </a:cubicBezTo>
                <a:lnTo>
                  <a:pt x="2275038" y="2211186"/>
                </a:lnTo>
                <a:lnTo>
                  <a:pt x="0" y="2211186"/>
                </a:lnTo>
                <a:lnTo>
                  <a:pt x="0" y="4825"/>
                </a:lnTo>
                <a:lnTo>
                  <a:pt x="37185" y="168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AB7909-25EF-DE5E-83C9-D4FDDFDD5335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Profissionais da APS: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8EC6D2-B48D-45CE-A3DA-A0A2231D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B07AA6-E95C-E814-AE41-268290ABB845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D1C99C-4F21-8B47-2AB5-0741B0F89952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8D2516-E6CF-6E46-9A7C-50E75E74585A}"/>
              </a:ext>
            </a:extLst>
          </p:cNvPr>
          <p:cNvGrpSpPr/>
          <p:nvPr/>
        </p:nvGrpSpPr>
        <p:grpSpPr>
          <a:xfrm>
            <a:off x="7825198" y="4124849"/>
            <a:ext cx="3529264" cy="654318"/>
            <a:chOff x="6493710" y="3964429"/>
            <a:chExt cx="3529264" cy="65431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89C22A1-E168-0E86-5AAC-B66E51B9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6069F2-B546-8A6A-DE61-35898459457C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D1140C8-2A11-A982-8137-25E2A99DE9C4}"/>
              </a:ext>
            </a:extLst>
          </p:cNvPr>
          <p:cNvGrpSpPr/>
          <p:nvPr/>
        </p:nvGrpSpPr>
        <p:grpSpPr>
          <a:xfrm>
            <a:off x="7830404" y="4947097"/>
            <a:ext cx="3456864" cy="850005"/>
            <a:chOff x="7748543" y="3451774"/>
            <a:chExt cx="3456864" cy="85000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7C026DE-DFB3-50CF-382C-1F62EEB4C061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AE84A0B-392C-A032-7B1A-2B307FD79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3D9D773-E6F7-AA85-E7CE-0E5238558295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E02B4F-729A-4DD0-2CC3-BB31785617C6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6CEF3E-60CA-E277-0993-36DC4C3EF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1C35A22-C393-7F85-0652-3EE196735016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E2A9BB-5A46-E687-1387-F8ACEA96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27" y="5995473"/>
            <a:ext cx="1637595" cy="68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9B1D11-1E49-FA7F-6158-57CF2E12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88" y="6075452"/>
            <a:ext cx="1666910" cy="607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287690-B9B8-BEBE-BBD5-B8DDDC16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8101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E9B461-BA1B-ED26-F694-7A79307977FF}"/>
              </a:ext>
            </a:extLst>
          </p:cNvPr>
          <p:cNvSpPr/>
          <p:nvPr/>
        </p:nvSpPr>
        <p:spPr>
          <a:xfrm>
            <a:off x="0" y="0"/>
            <a:ext cx="6481011" cy="685800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FF8BA9-0D41-22F8-4431-FCF3D2B58A10}"/>
              </a:ext>
            </a:extLst>
          </p:cNvPr>
          <p:cNvSpPr txBox="1"/>
          <p:nvPr/>
        </p:nvSpPr>
        <p:spPr>
          <a:xfrm>
            <a:off x="6714699" y="1671793"/>
            <a:ext cx="547730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Programa Saúde na Escola - Ciclo 2023/2024: </a:t>
            </a:r>
          </a:p>
          <a:p>
            <a:pPr algn="ctr"/>
            <a:r>
              <a:rPr lang="pt-BR" sz="2400" b="1" dirty="0">
                <a:solidFill>
                  <a:srgbClr val="00D100"/>
                </a:solidFill>
              </a:rPr>
              <a:t>Procedimentos padrão para o registro das atividades coletivas na escola.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5354C9-A1FB-8821-4EE2-FB7C1B43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2142F7-334A-78D8-C51C-82649C524EAC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b="1" dirty="0" err="1">
                <a:solidFill>
                  <a:srgbClr val="113AFF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b="1" dirty="0">
              <a:solidFill>
                <a:srgbClr val="113AF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5D9B83-32B2-5CEC-A8DA-B6FCB0BA47DD}"/>
              </a:ext>
            </a:extLst>
          </p:cNvPr>
          <p:cNvGrpSpPr/>
          <p:nvPr/>
        </p:nvGrpSpPr>
        <p:grpSpPr>
          <a:xfrm>
            <a:off x="7825198" y="3948387"/>
            <a:ext cx="3529264" cy="654318"/>
            <a:chOff x="6493710" y="3964429"/>
            <a:chExt cx="3529264" cy="654318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23A7FFA-B931-CFF7-2D9B-D199D59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6346127-0CA0-4E8F-F1BD-AF27432B9580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64E8BE0-565E-BDC4-AFE2-8D25CE316A7B}"/>
              </a:ext>
            </a:extLst>
          </p:cNvPr>
          <p:cNvGrpSpPr/>
          <p:nvPr/>
        </p:nvGrpSpPr>
        <p:grpSpPr>
          <a:xfrm>
            <a:off x="7830404" y="4754593"/>
            <a:ext cx="3456864" cy="850005"/>
            <a:chOff x="7748543" y="3451774"/>
            <a:chExt cx="3456864" cy="85000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0B2FD03-571C-C7A8-FE88-B9B7D2620D1A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F491AE2-2963-E4F6-D6A3-66AF3F3AC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CAA703C-3AD6-300E-2AB4-649A798491BB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4DC17E6-C5D4-D98B-89C0-78D93A5851E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6827232-9C19-1A6F-48A2-ED42748B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30AF4F2-1ACA-868B-663F-397EF33AADD1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7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356101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7E8C4D"/>
                </a:solidFill>
              </a:rPr>
              <a:t>Otimizando o processo de trabalho com o prontuário eletrônico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8599" y="55677"/>
            <a:ext cx="1259140" cy="107265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55174" y="1014885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rgbClr val="655F46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rgbClr val="655F46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FF311B-9E24-8DE1-5DBA-896B295E203B}"/>
              </a:ext>
            </a:extLst>
          </p:cNvPr>
          <p:cNvSpPr txBox="1"/>
          <p:nvPr/>
        </p:nvSpPr>
        <p:spPr>
          <a:xfrm>
            <a:off x="947998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72AEE7D-ED8A-6FA4-C1DD-DE63AAAC05FE}"/>
              </a:ext>
            </a:extLst>
          </p:cNvPr>
          <p:cNvGrpSpPr/>
          <p:nvPr/>
        </p:nvGrpSpPr>
        <p:grpSpPr>
          <a:xfrm>
            <a:off x="-20595" y="4865618"/>
            <a:ext cx="3456864" cy="850005"/>
            <a:chOff x="7748543" y="3451774"/>
            <a:chExt cx="3456864" cy="850005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E7A0704-F28A-7808-416D-8D93677A9EB9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EAF730E0-2783-A6D4-3086-D0622B3CA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BB07E65A-267F-58E5-7314-3C45B6E1AAB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95C835D-AB85-B4E1-4E16-27738C246A1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E7D1448-22C3-497C-6D4E-F450CE4A38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DF4A2C35-6723-5399-7C4A-5398D5062290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CBA0B39F-9247-EBF5-FFF4-52652364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13" y="4727594"/>
            <a:ext cx="4517680" cy="1777998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B850D99-A70F-9A1A-3FE7-C726B67E3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324102" y="3303009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04649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374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E27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F9AB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268743" y="2511929"/>
            <a:ext cx="5544263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MÉDICOS</a:t>
            </a:r>
          </a:p>
          <a:p>
            <a:r>
              <a:rPr lang="pt-BR" sz="2800" dirty="0">
                <a:solidFill>
                  <a:srgbClr val="E37400"/>
                </a:solidFill>
              </a:rPr>
              <a:t>Indicadores e Prontuário Eletrônico na Atenção Primária à Saúde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7427" y="96974"/>
            <a:ext cx="1706567" cy="145381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5884975"/>
            <a:ext cx="1550621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17947" y="1380246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dirty="0">
                <a:solidFill>
                  <a:srgbClr val="E37400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dirty="0" err="1">
                <a:solidFill>
                  <a:srgbClr val="E37400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dirty="0">
              <a:solidFill>
                <a:srgbClr val="E37400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836945A4-69C0-B9EF-A60F-1E7161F0FCA3}"/>
              </a:ext>
            </a:extLst>
          </p:cNvPr>
          <p:cNvGrpSpPr/>
          <p:nvPr/>
        </p:nvGrpSpPr>
        <p:grpSpPr>
          <a:xfrm>
            <a:off x="324102" y="4484109"/>
            <a:ext cx="3736063" cy="1079789"/>
            <a:chOff x="324102" y="3303009"/>
            <a:chExt cx="3736063" cy="1079789"/>
          </a:xfrm>
        </p:grpSpPr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5FF311B-9E24-8DE1-5DBA-896B295E203B}"/>
                </a:ext>
              </a:extLst>
            </p:cNvPr>
            <p:cNvSpPr txBox="1"/>
            <p:nvPr/>
          </p:nvSpPr>
          <p:spPr>
            <a:xfrm>
              <a:off x="947998" y="3562979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E27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  <p:pic>
          <p:nvPicPr>
            <p:cNvPr id="44" name="Imagem 43">
              <a:extLst>
                <a:ext uri="{FF2B5EF4-FFF2-40B4-BE49-F238E27FC236}">
                  <a16:creationId xmlns:a16="http://schemas.microsoft.com/office/drawing/2014/main" id="{9B850D99-A70F-9A1A-3FE7-C726B67E38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41" t="12644" r="48643" b="68957"/>
            <a:stretch/>
          </p:blipFill>
          <p:spPr>
            <a:xfrm>
              <a:off x="324102" y="3303009"/>
              <a:ext cx="1045619" cy="1079789"/>
            </a:xfrm>
            <a:prstGeom prst="ellipse">
              <a:avLst/>
            </a:prstGeom>
            <a:ln w="28575">
              <a:solidFill>
                <a:schemeClr val="bg1"/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</p:pic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6971E42B-249A-A74B-352B-402FC73F38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858" y="6092088"/>
            <a:ext cx="2499475" cy="66621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E3E57D6C-A4DC-E7D2-687B-4250EF281FEE}"/>
              </a:ext>
            </a:extLst>
          </p:cNvPr>
          <p:cNvGrpSpPr/>
          <p:nvPr/>
        </p:nvGrpSpPr>
        <p:grpSpPr>
          <a:xfrm>
            <a:off x="7626302" y="4987006"/>
            <a:ext cx="3876114" cy="792741"/>
            <a:chOff x="6231987" y="4987006"/>
            <a:chExt cx="3876114" cy="792741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DF4A2C35-6723-5399-7C4A-5398D5062290}"/>
                </a:ext>
              </a:extLst>
            </p:cNvPr>
            <p:cNvSpPr txBox="1"/>
            <p:nvPr/>
          </p:nvSpPr>
          <p:spPr>
            <a:xfrm>
              <a:off x="6992730" y="5231258"/>
              <a:ext cx="3115371" cy="30423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rgbClr val="655F46"/>
                  </a:solidFill>
                  <a:latin typeface="Bahnschrift SemiBold Condensed" panose="020B0502040204020203" pitchFamily="34" charset="0"/>
                </a:rPr>
                <a:t>https://github.com/marfontenele2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D3462AB1-D7DD-4B1A-1D36-A4F765267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1987" y="4987006"/>
              <a:ext cx="914400" cy="7927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69933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Otimizando o processo de trabalho com o prontuário eletrônico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4349" y="76220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889499" y="3554992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7306596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4865618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181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335</Words>
  <Application>Microsoft Office PowerPoint</Application>
  <PresentationFormat>Widescreen</PresentationFormat>
  <Paragraphs>81</Paragraphs>
  <Slides>10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Bahnschrift SemiBold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15</cp:revision>
  <dcterms:created xsi:type="dcterms:W3CDTF">2023-03-09T22:22:58Z</dcterms:created>
  <dcterms:modified xsi:type="dcterms:W3CDTF">2023-07-08T12:51:45Z</dcterms:modified>
</cp:coreProperties>
</file>